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91" r:id="rId2"/>
    <p:sldId id="292" r:id="rId3"/>
    <p:sldId id="277" r:id="rId4"/>
    <p:sldId id="278" r:id="rId5"/>
    <p:sldId id="279" r:id="rId6"/>
    <p:sldId id="280" r:id="rId7"/>
    <p:sldId id="282" r:id="rId8"/>
    <p:sldId id="283" r:id="rId9"/>
    <p:sldId id="284" r:id="rId10"/>
    <p:sldId id="285" r:id="rId11"/>
    <p:sldId id="276" r:id="rId12"/>
    <p:sldId id="259" r:id="rId13"/>
    <p:sldId id="260" r:id="rId14"/>
    <p:sldId id="266" r:id="rId15"/>
    <p:sldId id="267" r:id="rId16"/>
    <p:sldId id="268" r:id="rId17"/>
    <p:sldId id="269" r:id="rId18"/>
    <p:sldId id="270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163559-D144-4F1B-BADC-A66B0B7426AE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051E83-61F2-4E77-ABA4-524DB072BC3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51E83-61F2-4E77-ABA4-524DB072BC32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51E83-61F2-4E77-ABA4-524DB072BC32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newshop.vn/nha-xuat-ban/chinh-tri-quoc-gia-su-that-9270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914400" y="1981200"/>
            <a:ext cx="7315200" cy="3733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KHOA CHÍNH TRỊ - LUẬT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BỘ MÔN CHÍNH TRỊ - XÃ HỘI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657600" y="6172200"/>
            <a:ext cx="1828800" cy="609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</a:p>
        </p:txBody>
      </p:sp>
      <p:pic>
        <p:nvPicPr>
          <p:cNvPr id="9" name="Picture 17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76400"/>
          </a:xfrm>
          <a:prstGeom prst="rect">
            <a:avLst/>
          </a:prstGeom>
          <a:solidFill>
            <a:srgbClr val="99CCFF"/>
          </a:solidFill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5397" y="-352425"/>
            <a:ext cx="7772400" cy="1143000"/>
          </a:xfrm>
        </p:spPr>
        <p:txBody>
          <a:bodyPr>
            <a:normAutofit/>
          </a:bodyPr>
          <a:lstStyle/>
          <a:p>
            <a:pPr algn="just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1C3D1-E61B-47C0-BB05-672A38C0CA9D}" type="datetime1">
              <a:rPr lang="en-US" smtClean="0"/>
              <a:t>7/5/2021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B3733-B42E-4D32-A761-DFD33FC80AFC}" type="slidenum">
              <a:rPr lang="en-US" smtClean="0"/>
              <a:t>10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146304" y="790575"/>
            <a:ext cx="8692896" cy="5876925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en-US" dirty="0"/>
              <a:t>    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Đảng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  <a:p>
            <a:pPr algn="just"/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Đảng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Cương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Đảng</a:t>
            </a:r>
            <a:endParaRPr lang="en-US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(1930- 1945)</a:t>
            </a:r>
          </a:p>
          <a:p>
            <a:pPr algn="just"/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(1945- 1975)</a:t>
            </a:r>
          </a:p>
          <a:p>
            <a:pPr algn="just"/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endParaRPr lang="en-US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6.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endParaRPr lang="en-US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7.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8.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endParaRPr lang="en-US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2987674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ĐỐI TƯỢNG, NHIỆM VỤ, PHƯƠNG PHÁP NGHIÊN CỨU VÀ Ý NGHĨA HỌC TẬP MÔN ĐƯỜNG LỐI CÁCH MẠNG CỦA ĐCSVN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TU LIEU LICH SU\3-ad8c4bff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2" y="200025"/>
            <a:ext cx="8601075" cy="645795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267200" y="1905000"/>
            <a:ext cx="3818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TU LIEU LICH SU\3-ad8c4bff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2" y="200025"/>
            <a:ext cx="8601075" cy="645795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267200" y="1905000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57200" y="381000"/>
            <a:ext cx="8229600" cy="5181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CM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ĐCSVN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CM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ĐCSVN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CMVN.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CM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Đảng</a:t>
            </a:r>
            <a:endParaRPr lang="en-US" sz="3600" dirty="0"/>
          </a:p>
        </p:txBody>
      </p:sp>
      <p:pic>
        <p:nvPicPr>
          <p:cNvPr id="5" name="Picture 14" descr="FLOWE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060085">
            <a:off x="7467600" y="5105400"/>
            <a:ext cx="1447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b.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NC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CM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ĐCSVN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trương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CMVN,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CM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CM XHCN.</a:t>
            </a:r>
          </a:p>
          <a:p>
            <a:pPr algn="just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2819400"/>
            <a:ext cx="2362200" cy="14478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CM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ĐCSVN</a:t>
            </a:r>
          </a:p>
        </p:txBody>
      </p:sp>
      <p:cxnSp>
        <p:nvCxnSpPr>
          <p:cNvPr id="6" name="Straight Arrow Connector 5"/>
          <p:cNvCxnSpPr>
            <a:endCxn id="13" idx="1"/>
          </p:cNvCxnSpPr>
          <p:nvPr/>
        </p:nvCxnSpPr>
        <p:spPr>
          <a:xfrm rot="5400000" flipH="1" flipV="1">
            <a:off x="666750" y="819150"/>
            <a:ext cx="2400300" cy="1752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lowchart: Alternate Process 12"/>
          <p:cNvSpPr/>
          <p:nvPr/>
        </p:nvSpPr>
        <p:spPr>
          <a:xfrm>
            <a:off x="2743200" y="228600"/>
            <a:ext cx="1371600" cy="533400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724400" y="228600"/>
            <a:ext cx="4267200" cy="6858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PPNC</a:t>
            </a:r>
          </a:p>
        </p:txBody>
      </p:sp>
      <p:cxnSp>
        <p:nvCxnSpPr>
          <p:cNvPr id="23" name="Straight Arrow Connector 22"/>
          <p:cNvCxnSpPr>
            <a:endCxn id="24" idx="1"/>
          </p:cNvCxnSpPr>
          <p:nvPr/>
        </p:nvCxnSpPr>
        <p:spPr>
          <a:xfrm rot="5400000" flipH="1" flipV="1">
            <a:off x="1543050" y="1466850"/>
            <a:ext cx="14097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2819400" y="1066800"/>
            <a:ext cx="1371600" cy="5334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</a:p>
        </p:txBody>
      </p:sp>
      <p:cxnSp>
        <p:nvCxnSpPr>
          <p:cNvPr id="38" name="Elbow Connector 37"/>
          <p:cNvCxnSpPr>
            <a:stCxn id="13" idx="3"/>
            <a:endCxn id="19" idx="1"/>
          </p:cNvCxnSpPr>
          <p:nvPr/>
        </p:nvCxnSpPr>
        <p:spPr>
          <a:xfrm>
            <a:off x="4114800" y="495300"/>
            <a:ext cx="609600" cy="762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4800600" y="1066800"/>
            <a:ext cx="4191000" cy="6858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None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ĐCSVN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1" name="Straight Arrow Connector 50"/>
          <p:cNvCxnSpPr>
            <a:endCxn id="52" idx="1"/>
          </p:cNvCxnSpPr>
          <p:nvPr/>
        </p:nvCxnSpPr>
        <p:spPr>
          <a:xfrm flipV="1">
            <a:off x="2057400" y="2171700"/>
            <a:ext cx="762000" cy="647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ounded Rectangle 51"/>
          <p:cNvSpPr/>
          <p:nvPr/>
        </p:nvSpPr>
        <p:spPr>
          <a:xfrm>
            <a:off x="2819400" y="1905000"/>
            <a:ext cx="1371600" cy="5334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None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</a:t>
            </a:r>
          </a:p>
        </p:txBody>
      </p:sp>
      <p:cxnSp>
        <p:nvCxnSpPr>
          <p:cNvPr id="56" name="Elbow Connector 55"/>
          <p:cNvCxnSpPr>
            <a:stCxn id="52" idx="3"/>
          </p:cNvCxnSpPr>
          <p:nvPr/>
        </p:nvCxnSpPr>
        <p:spPr>
          <a:xfrm flipV="1">
            <a:off x="4191000" y="2133600"/>
            <a:ext cx="609600" cy="381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ounded Rectangle 56"/>
          <p:cNvSpPr/>
          <p:nvPr/>
        </p:nvSpPr>
        <p:spPr>
          <a:xfrm>
            <a:off x="4800600" y="1905000"/>
            <a:ext cx="4191000" cy="609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None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(1930 – 1945)</a:t>
            </a:r>
          </a:p>
        </p:txBody>
      </p:sp>
      <p:cxnSp>
        <p:nvCxnSpPr>
          <p:cNvPr id="61" name="Straight Arrow Connector 60"/>
          <p:cNvCxnSpPr/>
          <p:nvPr/>
        </p:nvCxnSpPr>
        <p:spPr>
          <a:xfrm flipV="1">
            <a:off x="2362200" y="2971800"/>
            <a:ext cx="5334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ounded Rectangle 61"/>
          <p:cNvSpPr/>
          <p:nvPr/>
        </p:nvSpPr>
        <p:spPr>
          <a:xfrm>
            <a:off x="2895600" y="2743200"/>
            <a:ext cx="1371600" cy="5334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None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III</a:t>
            </a:r>
          </a:p>
        </p:txBody>
      </p:sp>
      <p:cxnSp>
        <p:nvCxnSpPr>
          <p:cNvPr id="65" name="Elbow Connector 64"/>
          <p:cNvCxnSpPr>
            <a:stCxn id="62" idx="3"/>
          </p:cNvCxnSpPr>
          <p:nvPr/>
        </p:nvCxnSpPr>
        <p:spPr>
          <a:xfrm>
            <a:off x="4267200" y="3009900"/>
            <a:ext cx="457200" cy="1143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ounded Rectangle 65"/>
          <p:cNvSpPr/>
          <p:nvPr/>
        </p:nvSpPr>
        <p:spPr>
          <a:xfrm>
            <a:off x="4724400" y="2743200"/>
            <a:ext cx="4267200" cy="685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None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TD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(1945 – 1975)</a:t>
            </a:r>
          </a:p>
        </p:txBody>
      </p:sp>
      <p:cxnSp>
        <p:nvCxnSpPr>
          <p:cNvPr id="69" name="Straight Arrow Connector 68"/>
          <p:cNvCxnSpPr>
            <a:stCxn id="4" idx="3"/>
            <a:endCxn id="70" idx="1"/>
          </p:cNvCxnSpPr>
          <p:nvPr/>
        </p:nvCxnSpPr>
        <p:spPr>
          <a:xfrm>
            <a:off x="2362200" y="3543300"/>
            <a:ext cx="5334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ounded Rectangle 69"/>
          <p:cNvSpPr/>
          <p:nvPr/>
        </p:nvSpPr>
        <p:spPr>
          <a:xfrm>
            <a:off x="2895600" y="3581400"/>
            <a:ext cx="1371600" cy="5334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None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IV</a:t>
            </a:r>
          </a:p>
        </p:txBody>
      </p:sp>
      <p:cxnSp>
        <p:nvCxnSpPr>
          <p:cNvPr id="74" name="Elbow Connector 73"/>
          <p:cNvCxnSpPr>
            <a:stCxn id="70" idx="3"/>
            <a:endCxn id="75" idx="1"/>
          </p:cNvCxnSpPr>
          <p:nvPr/>
        </p:nvCxnSpPr>
        <p:spPr>
          <a:xfrm flipV="1">
            <a:off x="4267200" y="3733800"/>
            <a:ext cx="533400" cy="1143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ounded Rectangle 74"/>
          <p:cNvSpPr/>
          <p:nvPr/>
        </p:nvSpPr>
        <p:spPr>
          <a:xfrm>
            <a:off x="4800600" y="3505200"/>
            <a:ext cx="4191000" cy="457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endParaRPr lang="en-US" dirty="0"/>
          </a:p>
        </p:txBody>
      </p:sp>
      <p:cxnSp>
        <p:nvCxnSpPr>
          <p:cNvPr id="84" name="Elbow Connector 83"/>
          <p:cNvCxnSpPr>
            <a:stCxn id="24" idx="3"/>
          </p:cNvCxnSpPr>
          <p:nvPr/>
        </p:nvCxnSpPr>
        <p:spPr>
          <a:xfrm>
            <a:off x="4191000" y="1333500"/>
            <a:ext cx="685800" cy="1143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endCxn id="90" idx="1"/>
          </p:cNvCxnSpPr>
          <p:nvPr/>
        </p:nvCxnSpPr>
        <p:spPr>
          <a:xfrm>
            <a:off x="2362200" y="4114800"/>
            <a:ext cx="609600" cy="495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ounded Rectangle 89"/>
          <p:cNvSpPr/>
          <p:nvPr/>
        </p:nvSpPr>
        <p:spPr>
          <a:xfrm>
            <a:off x="2971800" y="4343400"/>
            <a:ext cx="1295400" cy="5334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None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</a:p>
        </p:txBody>
      </p:sp>
      <p:cxnSp>
        <p:nvCxnSpPr>
          <p:cNvPr id="95" name="Straight Arrow Connector 94"/>
          <p:cNvCxnSpPr>
            <a:endCxn id="97" idx="1"/>
          </p:cNvCxnSpPr>
          <p:nvPr/>
        </p:nvCxnSpPr>
        <p:spPr>
          <a:xfrm>
            <a:off x="1828800" y="4267200"/>
            <a:ext cx="1143000" cy="1028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ounded Rectangle 96"/>
          <p:cNvSpPr/>
          <p:nvPr/>
        </p:nvSpPr>
        <p:spPr>
          <a:xfrm>
            <a:off x="2971800" y="5029200"/>
            <a:ext cx="1371600" cy="5334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None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</a:t>
            </a:r>
          </a:p>
        </p:txBody>
      </p:sp>
      <p:cxnSp>
        <p:nvCxnSpPr>
          <p:cNvPr id="101" name="Straight Arrow Connector 100"/>
          <p:cNvCxnSpPr>
            <a:endCxn id="102" idx="1"/>
          </p:cNvCxnSpPr>
          <p:nvPr/>
        </p:nvCxnSpPr>
        <p:spPr>
          <a:xfrm rot="16200000" flipH="1">
            <a:off x="1352550" y="4362450"/>
            <a:ext cx="1714500" cy="1524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ounded Rectangle 101"/>
          <p:cNvSpPr/>
          <p:nvPr/>
        </p:nvSpPr>
        <p:spPr>
          <a:xfrm>
            <a:off x="2971800" y="5715000"/>
            <a:ext cx="1295400" cy="5334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VII</a:t>
            </a:r>
          </a:p>
        </p:txBody>
      </p:sp>
      <p:cxnSp>
        <p:nvCxnSpPr>
          <p:cNvPr id="104" name="Straight Arrow Connector 103"/>
          <p:cNvCxnSpPr>
            <a:stCxn id="4" idx="2"/>
          </p:cNvCxnSpPr>
          <p:nvPr/>
        </p:nvCxnSpPr>
        <p:spPr>
          <a:xfrm rot="16200000" flipH="1">
            <a:off x="895350" y="4552950"/>
            <a:ext cx="2362200" cy="1790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ounded Rectangle 104"/>
          <p:cNvSpPr/>
          <p:nvPr/>
        </p:nvSpPr>
        <p:spPr>
          <a:xfrm>
            <a:off x="2971800" y="6400800"/>
            <a:ext cx="1524000" cy="4572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None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ChươngVIII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4" name="Elbow Connector 123"/>
          <p:cNvCxnSpPr>
            <a:stCxn id="90" idx="3"/>
          </p:cNvCxnSpPr>
          <p:nvPr/>
        </p:nvCxnSpPr>
        <p:spPr>
          <a:xfrm flipV="1">
            <a:off x="4267200" y="4495800"/>
            <a:ext cx="457200" cy="1143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Elbow Connector 129"/>
          <p:cNvCxnSpPr>
            <a:stCxn id="97" idx="3"/>
          </p:cNvCxnSpPr>
          <p:nvPr/>
        </p:nvCxnSpPr>
        <p:spPr>
          <a:xfrm>
            <a:off x="4343400" y="5295900"/>
            <a:ext cx="381000" cy="1143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Elbow Connector 131"/>
          <p:cNvCxnSpPr>
            <a:stCxn id="102" idx="3"/>
          </p:cNvCxnSpPr>
          <p:nvPr/>
        </p:nvCxnSpPr>
        <p:spPr>
          <a:xfrm flipV="1">
            <a:off x="4267200" y="5867400"/>
            <a:ext cx="457200" cy="1143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Elbow Connector 133"/>
          <p:cNvCxnSpPr>
            <a:stCxn id="105" idx="3"/>
          </p:cNvCxnSpPr>
          <p:nvPr/>
        </p:nvCxnSpPr>
        <p:spPr>
          <a:xfrm>
            <a:off x="4495800" y="6629400"/>
            <a:ext cx="457200" cy="2286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Rounded Rectangle 136"/>
          <p:cNvSpPr/>
          <p:nvPr/>
        </p:nvSpPr>
        <p:spPr>
          <a:xfrm>
            <a:off x="4648200" y="4191000"/>
            <a:ext cx="4343400" cy="685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XHCN</a:t>
            </a:r>
            <a:endParaRPr lang="en-US" dirty="0"/>
          </a:p>
        </p:txBody>
      </p:sp>
      <p:sp>
        <p:nvSpPr>
          <p:cNvPr id="138" name="Rounded Rectangle 137"/>
          <p:cNvSpPr/>
          <p:nvPr/>
        </p:nvSpPr>
        <p:spPr>
          <a:xfrm>
            <a:off x="4724400" y="5105400"/>
            <a:ext cx="4419600" cy="533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endParaRPr lang="en-US" dirty="0"/>
          </a:p>
        </p:txBody>
      </p:sp>
      <p:sp>
        <p:nvSpPr>
          <p:cNvPr id="139" name="Rounded Rectangle 138"/>
          <p:cNvSpPr/>
          <p:nvPr/>
        </p:nvSpPr>
        <p:spPr>
          <a:xfrm>
            <a:off x="4800600" y="5715000"/>
            <a:ext cx="43434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140" name="Rounded Rectangle 139"/>
          <p:cNvSpPr/>
          <p:nvPr/>
        </p:nvSpPr>
        <p:spPr>
          <a:xfrm>
            <a:off x="4876800" y="6400800"/>
            <a:ext cx="4038600" cy="4572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TU LIEU LICH SU\9-1fb457b76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228600"/>
            <a:ext cx="7956206" cy="597376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267200" y="304800"/>
            <a:ext cx="4154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</a:p>
        </p:txBody>
      </p:sp>
      <p:sp>
        <p:nvSpPr>
          <p:cNvPr id="6" name="Rectangle 5"/>
          <p:cNvSpPr/>
          <p:nvPr/>
        </p:nvSpPr>
        <p:spPr>
          <a:xfrm>
            <a:off x="1752600" y="2971800"/>
            <a:ext cx="5943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indent="-514350" algn="just"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ĐCSVN.</a:t>
            </a:r>
          </a:p>
          <a:p>
            <a:pPr marL="514350" indent="-514350" algn="just"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Qúa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ĐCSVN,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just"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304800"/>
            <a:ext cx="7010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II. PHƯƠNG PHÁP NGHIÊN CỨU VÀ Ý NGHĨA CỦA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HỌC TẬP MÔN HỌC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66800" y="1371600"/>
            <a:ext cx="7467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AutoNum type="arabicPeriod"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lphaLcPeriod"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ĐCSVN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PP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CN Mac –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Lênin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Minh. </a:t>
            </a:r>
          </a:p>
          <a:p>
            <a:pPr marL="514350" indent="-514350" algn="just"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NC</a:t>
            </a:r>
          </a:p>
          <a:p>
            <a:pPr marL="514350" indent="-514350" algn="just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PP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logic,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PP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Ý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Bồi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SV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SV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KT – XH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trương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00050"/>
            <a:ext cx="8601075" cy="645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838200" y="2057400"/>
            <a:ext cx="7315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 LỐI CÁCH MẠNG CỦA ĐẢNG CỘNG SẢN VIỆT NAM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1C3D1-E61B-47C0-BB05-672A38C0CA9D}" type="datetime1">
              <a:rPr lang="en-US" smtClean="0"/>
              <a:t>7/5/2021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B3733-B42E-4D32-A761-DFD33FC80AFC}" type="slidenum">
              <a:rPr lang="en-US" smtClean="0"/>
              <a:t>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81000" y="762000"/>
            <a:ext cx="8534400" cy="5257800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HỌC PHẦN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 LỐI CÁCH MẠNG CỦA ĐẢNG CỘNG SẢN VIỆT NAM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 tượng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thời lượng 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Đối tượng: Sinh viên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09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Thời lượng: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TC,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5625"/>
            <a:ext cx="8610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Nam”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554038" y="1647825"/>
            <a:ext cx="8534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 sz="28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en-US" sz="2600" b="1" dirty="0" err="1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altLang="en-US" sz="2600" b="1" dirty="0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altLang="en-US" sz="2600" b="1" dirty="0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600" b="1" dirty="0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600" dirty="0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600" dirty="0" err="1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600" dirty="0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80% </a:t>
            </a:r>
            <a:r>
              <a:rPr lang="en-US" altLang="en-US" sz="2600" dirty="0" err="1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600" dirty="0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600" dirty="0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altLang="en-US" sz="2600" dirty="0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altLang="en-US" sz="2600" dirty="0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en-US" sz="2600" b="1" dirty="0" err="1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2600" b="1" dirty="0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600" b="1" dirty="0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600" b="1" dirty="0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en-US" sz="2600" dirty="0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SV </a:t>
            </a:r>
            <a:r>
              <a:rPr lang="en-US" altLang="en-US" sz="2600" dirty="0" err="1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600" dirty="0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600" dirty="0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2600" dirty="0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600" dirty="0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2600" dirty="0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altLang="en-US" sz="2600" dirty="0" err="1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altLang="en-US" sz="2600" dirty="0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600" dirty="0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altLang="en-US" sz="2600" dirty="0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en-US" sz="2600" dirty="0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en-US" sz="2600" dirty="0" err="1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600" dirty="0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600" dirty="0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600" dirty="0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600" dirty="0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altLang="en-US" sz="2600" dirty="0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sz="2600" dirty="0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600" dirty="0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600" dirty="0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2600" dirty="0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600" dirty="0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altLang="en-US" sz="2600" dirty="0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600" dirty="0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en-US" sz="2600" dirty="0" err="1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altLang="en-US" sz="2600" dirty="0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600" dirty="0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altLang="en-US" sz="2600" dirty="0">
                <a:latin typeface="Times New Roman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" panose="02020603050405020304" pitchFamily="18" charset="0"/>
              </a:rPr>
              <a:t>tra</a:t>
            </a:r>
            <a:r>
              <a:rPr lang="en-US" altLang="en-US" sz="2600" dirty="0">
                <a:latin typeface="Times New Roman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" panose="02020603050405020304" pitchFamily="18" charset="0"/>
              </a:rPr>
              <a:t>trên</a:t>
            </a:r>
            <a:r>
              <a:rPr lang="en-US" altLang="en-US" sz="2600" dirty="0">
                <a:latin typeface="Times New Roman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" panose="02020603050405020304" pitchFamily="18" charset="0"/>
              </a:rPr>
              <a:t>lớp</a:t>
            </a:r>
            <a:r>
              <a:rPr lang="en-US" altLang="en-US" sz="2600" dirty="0">
                <a:latin typeface="Times New Roman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" panose="02020603050405020304" pitchFamily="18" charset="0"/>
              </a:rPr>
              <a:t>và</a:t>
            </a:r>
            <a:r>
              <a:rPr lang="en-US" altLang="en-US" sz="2600" dirty="0">
                <a:latin typeface="Times New Roman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" panose="02020603050405020304" pitchFamily="18" charset="0"/>
              </a:rPr>
              <a:t>thi</a:t>
            </a:r>
            <a:r>
              <a:rPr lang="en-US" altLang="en-US" sz="2600" dirty="0">
                <a:latin typeface="Times New Roman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" panose="02020603050405020304" pitchFamily="18" charset="0"/>
              </a:rPr>
              <a:t>cuối</a:t>
            </a:r>
            <a:r>
              <a:rPr lang="en-US" altLang="en-US" sz="2600" dirty="0">
                <a:latin typeface="Times New Roman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" panose="02020603050405020304" pitchFamily="18" charset="0"/>
              </a:rPr>
              <a:t>học</a:t>
            </a:r>
            <a:r>
              <a:rPr lang="en-US" altLang="en-US" sz="2600" dirty="0">
                <a:latin typeface="Times New Roman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" panose="02020603050405020304" pitchFamily="18" charset="0"/>
              </a:rPr>
              <a:t>phần</a:t>
            </a:r>
            <a:r>
              <a:rPr lang="en-US" altLang="en-US" sz="2600" dirty="0">
                <a:latin typeface="Times New Roman" panose="02020603050405020304" pitchFamily="18" charset="0"/>
                <a:cs typeface="Times" panose="02020603050405020304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en-US" sz="2600" b="1" dirty="0" err="1">
                <a:latin typeface="Times New Roman" panose="02020603050405020304" pitchFamily="18" charset="0"/>
                <a:cs typeface="Times" panose="02020603050405020304" pitchFamily="18" charset="0"/>
              </a:rPr>
              <a:t>Làm</a:t>
            </a:r>
            <a:r>
              <a:rPr lang="en-US" altLang="en-US" sz="2600" b="1" dirty="0">
                <a:latin typeface="Times New Roman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" panose="02020603050405020304" pitchFamily="18" charset="0"/>
              </a:rPr>
              <a:t>tiểu</a:t>
            </a:r>
            <a:r>
              <a:rPr lang="en-US" altLang="en-US" sz="2600" b="1" dirty="0">
                <a:latin typeface="Times New Roman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" panose="02020603050405020304" pitchFamily="18" charset="0"/>
              </a:rPr>
              <a:t>luận</a:t>
            </a:r>
            <a:r>
              <a:rPr lang="en-US" altLang="en-US" sz="2600" b="1" dirty="0">
                <a:latin typeface="Times New Roman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" panose="02020603050405020304" pitchFamily="18" charset="0"/>
              </a:rPr>
              <a:t>hoặc</a:t>
            </a:r>
            <a:r>
              <a:rPr lang="en-US" altLang="en-US" sz="2600" b="1" dirty="0">
                <a:latin typeface="Times New Roman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" panose="02020603050405020304" pitchFamily="18" charset="0"/>
              </a:rPr>
              <a:t>bài</a:t>
            </a:r>
            <a:r>
              <a:rPr lang="en-US" altLang="en-US" sz="2600" b="1" dirty="0">
                <a:latin typeface="Times New Roman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" panose="02020603050405020304" pitchFamily="18" charset="0"/>
              </a:rPr>
              <a:t>tập</a:t>
            </a:r>
            <a:r>
              <a:rPr lang="en-US" altLang="en-US" sz="2600" b="1" dirty="0">
                <a:latin typeface="Times New Roman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" panose="02020603050405020304" pitchFamily="18" charset="0"/>
              </a:rPr>
              <a:t>nhóm</a:t>
            </a:r>
            <a:r>
              <a:rPr lang="en-US" altLang="en-US" sz="2600" b="1" dirty="0">
                <a:latin typeface="Times New Roman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" panose="02020603050405020304" pitchFamily="18" charset="0"/>
              </a:rPr>
              <a:t>theo</a:t>
            </a:r>
            <a:r>
              <a:rPr lang="en-US" altLang="en-US" sz="2600" b="1" dirty="0">
                <a:latin typeface="Times New Roman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" panose="02020603050405020304" pitchFamily="18" charset="0"/>
              </a:rPr>
              <a:t>mẫu</a:t>
            </a:r>
            <a:r>
              <a:rPr lang="en-US" altLang="en-US" sz="2600" b="1" dirty="0">
                <a:latin typeface="Times New Roman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" panose="02020603050405020304" pitchFamily="18" charset="0"/>
              </a:rPr>
              <a:t>hướng</a:t>
            </a:r>
            <a:r>
              <a:rPr lang="en-US" altLang="en-US" sz="2600" b="1" dirty="0">
                <a:latin typeface="Times New Roman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" panose="02020603050405020304" pitchFamily="18" charset="0"/>
              </a:rPr>
              <a:t>dẫn</a:t>
            </a:r>
            <a:r>
              <a:rPr lang="en-US" altLang="en-US" sz="2600" b="1" dirty="0">
                <a:latin typeface="Times New Roman" panose="02020603050405020304" pitchFamily="18" charset="0"/>
                <a:cs typeface="Times" panose="02020603050405020304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altLang="en-US" sz="2200" dirty="0">
              <a:latin typeface="Times New Roman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447800" y="762000"/>
            <a:ext cx="6248400" cy="9556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YÊU CẦU ĐỐI VỚI SINH VIÊN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1C3D1-E61B-47C0-BB05-672A38C0CA9D}" type="datetime1">
              <a:rPr lang="en-US" smtClean="0"/>
              <a:t>7/5/2021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B3733-B42E-4D32-A761-DFD33FC80AFC}" type="slidenum">
              <a:rPr lang="en-US" smtClean="0"/>
              <a:t>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Nxb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2019, HN.</a:t>
            </a:r>
            <a:endParaRPr lang="en-US" sz="2800" u="sng" dirty="0"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Giáo Trình Đường Lối Cách Mạng Của Đảng Cộng Sản Việt N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175216"/>
            <a:ext cx="2622442" cy="347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-152400"/>
            <a:ext cx="7772400" cy="1143000"/>
          </a:xfrm>
        </p:spPr>
        <p:txBody>
          <a:bodyPr>
            <a:norm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1C3D1-E61B-47C0-BB05-672A38C0CA9D}" type="datetime1">
              <a:rPr lang="en-US" smtClean="0"/>
              <a:t>7/5/2021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B3733-B42E-4D32-A761-DFD33FC80AFC}" type="slidenum">
              <a:rPr lang="en-US" smtClean="0"/>
              <a:t>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8382000" cy="55245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Mác-Lênin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Minh,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Nxb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2001.</a:t>
            </a:r>
          </a:p>
          <a:p>
            <a:pPr marL="0" indent="0" algn="just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Tuấn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Nxb.Lý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2008.</a:t>
            </a:r>
          </a:p>
          <a:p>
            <a:pPr marL="0" indent="0" algn="just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Nxb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2008.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7772400" cy="1143000"/>
          </a:xfrm>
        </p:spPr>
        <p:txBody>
          <a:bodyPr>
            <a:normAutofit/>
          </a:bodyPr>
          <a:lstStyle/>
          <a:p>
            <a:pPr algn="just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1C3D1-E61B-47C0-BB05-672A38C0CA9D}" type="datetime1">
              <a:rPr lang="en-US" smtClean="0"/>
              <a:t>7/5/2021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B3733-B42E-4D32-A761-DFD33FC80AFC}" type="slidenum">
              <a:rPr lang="en-US" smtClean="0"/>
              <a:t>9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914400" y="1066800"/>
            <a:ext cx="7772400" cy="4953000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(30%)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10%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5%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5%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10%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(70%)</a:t>
            </a:r>
          </a:p>
          <a:p>
            <a:pPr marL="0" indent="0" algn="just">
              <a:buNone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45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40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1164</Words>
  <Application>Microsoft Office PowerPoint</Application>
  <PresentationFormat>On-screen Show (4:3)</PresentationFormat>
  <Paragraphs>107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Times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Đối tượng và thời lượng </vt:lpstr>
      <vt:lpstr>Mục tiêu học phần</vt:lpstr>
      <vt:lpstr>PowerPoint Presentation</vt:lpstr>
      <vt:lpstr>1. Tài liệu học tập</vt:lpstr>
      <vt:lpstr> Tài liệu tham khảo</vt:lpstr>
      <vt:lpstr>2. Đánh giá học phần</vt:lpstr>
      <vt:lpstr>3. Nội dung môn học</vt:lpstr>
      <vt:lpstr>Chương mở đầu:  ĐỐI TƯỢNG, NHIỆM VỤ, PHƯƠNG PHÁP NGHIÊN CỨU VÀ Ý NGHĨA HỌC TẬP MÔN ĐƯỜNG LỐI CÁCH MẠNG CỦA ĐCSVN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TRINH</dc:creator>
  <cp:lastModifiedBy>Nguyễn Thị Tú Trinh</cp:lastModifiedBy>
  <cp:revision>84</cp:revision>
  <dcterms:created xsi:type="dcterms:W3CDTF">2006-08-16T00:00:00Z</dcterms:created>
  <dcterms:modified xsi:type="dcterms:W3CDTF">2021-07-05T15:08:23Z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1033-11.2.0.9984</vt:lpwstr>
  </property>
</Properties>
</file>